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7559675" cy="106918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7" autoAdjust="0"/>
    <p:restoredTop sz="96404" autoAdjust="0"/>
  </p:normalViewPr>
  <p:slideViewPr>
    <p:cSldViewPr snapToGrid="0">
      <p:cViewPr>
        <p:scale>
          <a:sx n="190" d="100"/>
          <a:sy n="190" d="100"/>
        </p:scale>
        <p:origin x="-438" y="37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25364" y="2182368"/>
            <a:ext cx="1975104" cy="25801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Отчет о работе депутата Думы города Костромы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VII</a:t>
            </a: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</a:t>
            </a:r>
            <a:r>
              <a:rPr lang="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созыва по </a:t>
            </a: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избирательному округу № 22 Коновалова</a:t>
            </a:r>
          </a:p>
          <a:p>
            <a:pPr indent="0">
              <a:lnSpc>
                <a:spcPts val="216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Андрея Олеговича </a:t>
            </a:r>
          </a:p>
          <a:p>
            <a:pPr indent="0">
              <a:lnSpc>
                <a:spcPts val="2160"/>
              </a:lnSpc>
            </a:pP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за </a:t>
            </a:r>
            <a:r>
              <a:rPr lang="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2023 </a:t>
            </a:r>
            <a:r>
              <a:rPr lang="ru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676" y="4611624"/>
            <a:ext cx="3105912" cy="54975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rebuchet MS"/>
              </a:rPr>
              <a:t>Уважаемые Костромичи, жители нашего округа! </a:t>
            </a:r>
          </a:p>
          <a:p>
            <a:pPr indent="449580" algn="just">
              <a:spcAft>
                <a:spcPts val="0"/>
              </a:spcAft>
            </a:pPr>
            <a:r>
              <a:rPr lang="ru-RU" sz="1100" dirty="0">
                <a:latin typeface="Trebuchet MS"/>
              </a:rPr>
              <a:t>Благодаря вашей поддержке я </a:t>
            </a:r>
            <a:r>
              <a:rPr lang="ru-RU" sz="1100" dirty="0" smtClean="0">
                <a:latin typeface="Trebuchet MS"/>
              </a:rPr>
              <a:t>8 год представляю интересы жителей </a:t>
            </a:r>
            <a:r>
              <a:rPr lang="ru-RU" sz="1100" dirty="0">
                <a:latin typeface="Trebuchet MS"/>
              </a:rPr>
              <a:t>города по избирательному округу №</a:t>
            </a:r>
            <a:r>
              <a:rPr lang="ru-RU" sz="1100" dirty="0" smtClean="0">
                <a:latin typeface="Trebuchet MS"/>
              </a:rPr>
              <a:t>22 в Думе города Костромы</a:t>
            </a:r>
            <a:endParaRPr lang="ru-RU" sz="1100" dirty="0">
              <a:latin typeface="Trebuchet MS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latin typeface="Trebuchet MS"/>
              </a:rPr>
              <a:t>    Я </a:t>
            </a:r>
            <a:r>
              <a:rPr lang="ru-RU" sz="1100" dirty="0">
                <a:latin typeface="Trebuchet MS"/>
              </a:rPr>
              <a:t>вхожу в комиссию по развитию </a:t>
            </a:r>
            <a:r>
              <a:rPr lang="ru-RU" sz="1100" dirty="0" smtClean="0">
                <a:latin typeface="Trebuchet MS"/>
              </a:rPr>
              <a:t>городского хозяйства (заместитель председателя</a:t>
            </a:r>
            <a:r>
              <a:rPr lang="ru-RU" sz="1100" dirty="0">
                <a:latin typeface="Trebuchet MS"/>
              </a:rPr>
              <a:t>), комиссию по </a:t>
            </a:r>
            <a:r>
              <a:rPr lang="ru-RU" sz="1100" dirty="0" smtClean="0">
                <a:latin typeface="Trebuchet MS"/>
              </a:rPr>
              <a:t>экономике, комиссию </a:t>
            </a:r>
            <a:r>
              <a:rPr lang="ru-RU" sz="1100" dirty="0">
                <a:latin typeface="Trebuchet MS"/>
              </a:rPr>
              <a:t>по обеспечению </a:t>
            </a:r>
            <a:r>
              <a:rPr lang="ru-RU" sz="1100" dirty="0" smtClean="0">
                <a:latin typeface="Trebuchet MS"/>
              </a:rPr>
              <a:t>безопасности </a:t>
            </a:r>
            <a:r>
              <a:rPr lang="ru-RU" sz="1100" dirty="0">
                <a:latin typeface="Trebuchet MS"/>
              </a:rPr>
              <a:t>дорожного движения, </a:t>
            </a:r>
            <a:r>
              <a:rPr lang="ru-RU" sz="1100" dirty="0" smtClean="0">
                <a:latin typeface="Trebuchet MS"/>
              </a:rPr>
              <a:t>комиссию </a:t>
            </a:r>
            <a:r>
              <a:rPr lang="ru-RU" sz="1100" dirty="0">
                <a:latin typeface="Trebuchet MS"/>
              </a:rPr>
              <a:t>по обеспечению реализации муниципальной программы "Формирование современной городской среды</a:t>
            </a:r>
            <a:r>
              <a:rPr lang="ru-RU" sz="1100" dirty="0" smtClean="0">
                <a:latin typeface="Trebuchet MS"/>
              </a:rPr>
              <a:t>", </a:t>
            </a:r>
            <a:r>
              <a:rPr lang="ru-RU" sz="1100" dirty="0">
                <a:latin typeface="Trebuchet MS"/>
              </a:rPr>
              <a:t>о</a:t>
            </a:r>
            <a:r>
              <a:rPr lang="ru-RU" sz="1100" dirty="0" smtClean="0">
                <a:latin typeface="Trebuchet MS"/>
              </a:rPr>
              <a:t>бщественный </a:t>
            </a:r>
            <a:r>
              <a:rPr lang="ru-RU" sz="1100" dirty="0">
                <a:latin typeface="Trebuchet MS"/>
              </a:rPr>
              <a:t>С</a:t>
            </a:r>
            <a:r>
              <a:rPr lang="ru-RU" sz="1100" dirty="0" smtClean="0">
                <a:latin typeface="Trebuchet MS"/>
              </a:rPr>
              <a:t>овет </a:t>
            </a:r>
            <a:r>
              <a:rPr lang="ru-RU" sz="1100" dirty="0">
                <a:latin typeface="Trebuchet MS"/>
              </a:rPr>
              <a:t>по предпринимательству при </a:t>
            </a:r>
            <a:r>
              <a:rPr lang="ru-RU" sz="1100" dirty="0" smtClean="0">
                <a:latin typeface="Trebuchet MS"/>
              </a:rPr>
              <a:t>Прокуратуре Костромской области, </a:t>
            </a:r>
            <a:r>
              <a:rPr lang="ru-RU" sz="1100" dirty="0">
                <a:latin typeface="Trebuchet MS"/>
              </a:rPr>
              <a:t>общественный </a:t>
            </a:r>
            <a:r>
              <a:rPr lang="ru-RU" sz="1100" dirty="0" smtClean="0">
                <a:latin typeface="Trebuchet MS"/>
              </a:rPr>
              <a:t>Совет </a:t>
            </a:r>
            <a:r>
              <a:rPr lang="ru-RU" sz="1100" dirty="0">
                <a:latin typeface="Trebuchet MS"/>
              </a:rPr>
              <a:t>по предпринимательству при главе г. Костромы, а так же в </a:t>
            </a:r>
            <a:r>
              <a:rPr lang="ru-RU" sz="1100" dirty="0" smtClean="0">
                <a:latin typeface="Trebuchet MS"/>
              </a:rPr>
              <a:t>другие </a:t>
            </a:r>
            <a:r>
              <a:rPr lang="ru-RU" sz="1100" dirty="0">
                <a:latin typeface="Trebuchet MS"/>
              </a:rPr>
              <a:t>постоянные и временные коллегиальные органы при Администрации города </a:t>
            </a:r>
            <a:r>
              <a:rPr lang="ru-RU" sz="1100" dirty="0" smtClean="0">
                <a:latin typeface="Trebuchet MS"/>
              </a:rPr>
              <a:t>Костромы. Так же вхожу </a:t>
            </a:r>
            <a:r>
              <a:rPr lang="ru-RU" sz="1100" dirty="0">
                <a:latin typeface="Trebuchet MS"/>
              </a:rPr>
              <a:t>в депутатское объединение ВПП </a:t>
            </a:r>
            <a:r>
              <a:rPr lang="ru-RU" sz="1100" dirty="0" smtClean="0">
                <a:latin typeface="Trebuchet MS"/>
              </a:rPr>
              <a:t>«Единая Россия», </a:t>
            </a:r>
            <a:r>
              <a:rPr lang="ru-RU" sz="1100" dirty="0">
                <a:latin typeface="Trebuchet MS"/>
              </a:rPr>
              <a:t>являюсь региональным координатором </a:t>
            </a:r>
            <a:r>
              <a:rPr lang="ru-RU" sz="1100" dirty="0" smtClean="0">
                <a:latin typeface="Trebuchet MS"/>
              </a:rPr>
              <a:t>федерального </a:t>
            </a:r>
            <a:r>
              <a:rPr lang="ru-RU" sz="1100" dirty="0">
                <a:latin typeface="Trebuchet MS"/>
              </a:rPr>
              <a:t>проекта </a:t>
            </a:r>
            <a:r>
              <a:rPr lang="ru-RU" sz="1100" dirty="0" smtClean="0">
                <a:latin typeface="Trebuchet MS"/>
              </a:rPr>
              <a:t>«Школа </a:t>
            </a:r>
            <a:r>
              <a:rPr lang="ru-RU" sz="1100" dirty="0">
                <a:latin typeface="Trebuchet MS"/>
              </a:rPr>
              <a:t>грамотного </a:t>
            </a:r>
            <a:r>
              <a:rPr lang="ru-RU" sz="1100" dirty="0" smtClean="0">
                <a:latin typeface="Trebuchet MS"/>
              </a:rPr>
              <a:t>потребителя», членом регионального политического Совета.</a:t>
            </a:r>
            <a:endParaRPr lang="ru-RU" sz="1100" dirty="0">
              <a:latin typeface="Trebuchet MS"/>
            </a:endParaRPr>
          </a:p>
          <a:p>
            <a:pPr indent="449580" algn="just">
              <a:spcAft>
                <a:spcPts val="0"/>
              </a:spcAft>
            </a:pPr>
            <a:r>
              <a:rPr lang="ru-RU" sz="1100" dirty="0" smtClean="0">
                <a:latin typeface="Trebuchet MS"/>
              </a:rPr>
              <a:t>В своей работе руководствуюсь Конституцией Российской Федерации, Федеральными законами Российской Федерации, Уставом города Костромы, Регламентом Думы города Костромы, Правилами депутатской этики, Уставом Партии.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8247" y="5308092"/>
            <a:ext cx="3215640" cy="4610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indent="449580" algn="just"/>
            <a:r>
              <a:rPr lang="ru-RU" sz="1100" dirty="0" smtClean="0">
                <a:solidFill>
                  <a:prstClr val="black"/>
                </a:solidFill>
                <a:latin typeface="Trebuchet MS"/>
              </a:rPr>
              <a:t>Работа </a:t>
            </a:r>
            <a:r>
              <a:rPr lang="ru-RU" sz="1100" dirty="0">
                <a:solidFill>
                  <a:prstClr val="black"/>
                </a:solidFill>
                <a:latin typeface="Trebuchet MS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Trebuchet MS"/>
              </a:rPr>
              <a:t>2023 </a:t>
            </a:r>
            <a:r>
              <a:rPr lang="ru-RU" sz="1100" dirty="0">
                <a:solidFill>
                  <a:prstClr val="black"/>
                </a:solidFill>
                <a:latin typeface="Trebuchet MS"/>
              </a:rPr>
              <a:t>году, как и предыдущие периоды, была направлена на реализацию задач, заложенных в указах и посланиях Президента РФ, докладах Губернатора Костромской области, решениях руководящих органов регионального отделения </a:t>
            </a:r>
            <a:r>
              <a:rPr lang="ru-RU" sz="1100" dirty="0" smtClean="0">
                <a:solidFill>
                  <a:prstClr val="black"/>
                </a:solidFill>
                <a:latin typeface="Trebuchet MS"/>
              </a:rPr>
              <a:t>Партии, жителей города Костромы (избирательного округа №22). </a:t>
            </a:r>
            <a:endParaRPr lang="ru-RU" sz="1100" dirty="0">
              <a:solidFill>
                <a:prstClr val="black"/>
              </a:solidFill>
              <a:latin typeface="Trebuchet MS"/>
            </a:endParaRPr>
          </a:p>
          <a:p>
            <a:pPr indent="449580" algn="just">
              <a:spcAft>
                <a:spcPts val="0"/>
              </a:spcAft>
            </a:pPr>
            <a:r>
              <a:rPr lang="ru-RU" sz="1100" dirty="0" smtClean="0">
                <a:latin typeface="Trebuchet MS"/>
              </a:rPr>
              <a:t>Для </a:t>
            </a:r>
            <a:r>
              <a:rPr lang="ru-RU" sz="1100" dirty="0">
                <a:latin typeface="Trebuchet MS"/>
              </a:rPr>
              <a:t>себя считаю основной формой депутатской деятельности – работу с избирателями, так как основной задачей депутата является представление и защита </a:t>
            </a:r>
            <a:r>
              <a:rPr lang="ru-RU" sz="1100" dirty="0" smtClean="0">
                <a:latin typeface="Trebuchet MS"/>
              </a:rPr>
              <a:t>прав и </a:t>
            </a:r>
            <a:r>
              <a:rPr lang="ru-RU" sz="1100" dirty="0">
                <a:latin typeface="Trebuchet MS"/>
              </a:rPr>
              <a:t>интересов </a:t>
            </a:r>
            <a:r>
              <a:rPr lang="ru-RU" sz="1100" dirty="0" smtClean="0">
                <a:latin typeface="Trebuchet MS"/>
              </a:rPr>
              <a:t>жителей </a:t>
            </a:r>
            <a:r>
              <a:rPr lang="ru-RU" sz="1100" dirty="0">
                <a:latin typeface="Trebuchet MS"/>
              </a:rPr>
              <a:t>всего округа.</a:t>
            </a:r>
          </a:p>
          <a:p>
            <a:pPr indent="449580" algn="just">
              <a:spcAft>
                <a:spcPts val="0"/>
              </a:spcAft>
            </a:pPr>
            <a:r>
              <a:rPr lang="ru-RU" sz="1100" dirty="0">
                <a:latin typeface="Trebuchet MS"/>
              </a:rPr>
              <a:t>Наша работа невозможна без активного взаимодействия с жителями округа, и я благодарен всем, кто приходит на приемы, озвучивает актуальные проблемы, </a:t>
            </a:r>
            <a:r>
              <a:rPr lang="ru-RU" sz="1100" dirty="0" smtClean="0">
                <a:latin typeface="Trebuchet MS"/>
              </a:rPr>
              <a:t>вносит конструктивные предложения, принимает </a:t>
            </a:r>
            <a:r>
              <a:rPr lang="ru-RU" sz="1100" dirty="0">
                <a:latin typeface="Trebuchet MS"/>
              </a:rPr>
              <a:t>активное участие во всех сферах жизнедеятельности</a:t>
            </a:r>
            <a:r>
              <a:rPr lang="ru-RU" sz="1100" dirty="0" smtClean="0">
                <a:latin typeface="Trebuchet MS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100" dirty="0">
              <a:latin typeface="Trebuchet MS"/>
            </a:endParaRPr>
          </a:p>
          <a:p>
            <a:pPr indent="449580" algn="just">
              <a:spcAft>
                <a:spcPts val="0"/>
              </a:spcAft>
            </a:pPr>
            <a:endParaRPr lang="ru-RU" sz="1100" dirty="0" smtClean="0">
              <a:latin typeface="Trebuchet MS"/>
            </a:endParaRPr>
          </a:p>
          <a:p>
            <a:pPr indent="449580" algn="r">
              <a:spcAft>
                <a:spcPts val="0"/>
              </a:spcAft>
            </a:pPr>
            <a:r>
              <a:rPr lang="ru-RU" sz="1100" dirty="0" smtClean="0">
                <a:latin typeface="Trebuchet MS"/>
              </a:rPr>
              <a:t>С </a:t>
            </a:r>
            <a:r>
              <a:rPr lang="ru-RU" sz="1100" dirty="0">
                <a:latin typeface="Trebuchet MS"/>
              </a:rPr>
              <a:t>уважением</a:t>
            </a:r>
            <a:r>
              <a:rPr lang="ru-RU" sz="11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>
                <a:latin typeface="Trebuchet MS"/>
              </a:rPr>
              <a:t>депутат Думы г. Костромы, Андрей Коновалов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76" y="686083"/>
            <a:ext cx="4379943" cy="39255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364" y="571500"/>
            <a:ext cx="1735836" cy="16108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7472" y="316992"/>
            <a:ext cx="4453128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1970"/>
              </a:lnSpc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РАБОТА НА ОКРУГЕ</a:t>
            </a:r>
            <a:endParaRPr lang="ru" sz="1700" b="1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3246" y="640079"/>
            <a:ext cx="2188464" cy="97358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-RU" sz="1000" dirty="0" smtClean="0">
                <a:latin typeface="Trebuchet MS"/>
              </a:rPr>
              <a:t>Всего проведено 107 приемов граждан, принято 92 устных и письменных обращений. У нас по прежнему работает группа актива округа в </a:t>
            </a:r>
            <a:r>
              <a:rPr lang="ru-RU" sz="1000" dirty="0" err="1" smtClean="0">
                <a:latin typeface="Trebuchet MS"/>
              </a:rPr>
              <a:t>мессенджере</a:t>
            </a:r>
            <a:r>
              <a:rPr lang="ru-RU" sz="1000" dirty="0" smtClean="0">
                <a:latin typeface="Trebuchet MS"/>
              </a:rPr>
              <a:t> </a:t>
            </a:r>
            <a:r>
              <a:rPr lang="en-US" sz="1000" dirty="0" err="1" smtClean="0">
                <a:latin typeface="Trebuchet MS"/>
              </a:rPr>
              <a:t>Viber</a:t>
            </a:r>
            <a:r>
              <a:rPr lang="ru-RU" sz="1000" dirty="0" smtClean="0">
                <a:latin typeface="Trebuchet MS"/>
              </a:rPr>
              <a:t>, в которой состоит 42 активиста нашего округа.</a:t>
            </a:r>
            <a:r>
              <a:rPr lang="en-US" sz="1000" dirty="0" smtClean="0">
                <a:latin typeface="Trebuchet MS"/>
              </a:rPr>
              <a:t> </a:t>
            </a:r>
            <a:r>
              <a:rPr lang="ru-RU" sz="1000" dirty="0" smtClean="0">
                <a:latin typeface="Trebuchet MS"/>
              </a:rPr>
              <a:t>Основная тематика обращений граждан: благоустройство </a:t>
            </a:r>
            <a:r>
              <a:rPr lang="ru-RU" sz="1000" dirty="0">
                <a:latin typeface="Trebuchet MS"/>
              </a:rPr>
              <a:t>территории, взаимодействие с управляющими компаниями, транспортное обслуживание, ремонт дорог и тротуаров, вопросы по оказанию помощи оказавшимся в трудной жизненной ситуации, по обеспечению лекарственными средствами, юридические консультации и </a:t>
            </a:r>
            <a:r>
              <a:rPr lang="ru-RU" sz="1000" dirty="0" smtClean="0">
                <a:latin typeface="Trebuchet MS"/>
              </a:rPr>
              <a:t>другие вопросы.</a:t>
            </a:r>
            <a:r>
              <a:rPr lang="ru-RU" sz="1000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1000" dirty="0" smtClean="0">
                <a:latin typeface="Trebuchet MS"/>
              </a:rPr>
              <a:t>Все обращения были рассмотрены. Большинство из них получили положительное решение, часть обращений находится на моем личном контроле, часть направлены в подведомственные органы.</a:t>
            </a:r>
            <a:endParaRPr lang="ru-RU" sz="1000" dirty="0" smtClean="0">
              <a:solidFill>
                <a:srgbClr val="FF0000"/>
              </a:solidFill>
              <a:latin typeface="Trebuchet MS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latin typeface="Trebuchet MS"/>
              </a:rPr>
              <a:t>   На округе планово проводились работы по благоустройству общественных территорий: спил </a:t>
            </a:r>
            <a:r>
              <a:rPr lang="ru-RU" sz="1000" dirty="0">
                <a:latin typeface="Trebuchet MS"/>
              </a:rPr>
              <a:t>аварийных деревьев, </a:t>
            </a:r>
            <a:r>
              <a:rPr lang="ru-RU" sz="1000" dirty="0" smtClean="0">
                <a:latin typeface="Trebuchet MS"/>
              </a:rPr>
              <a:t>обрезка </a:t>
            </a:r>
            <a:r>
              <a:rPr lang="ru-RU" sz="1000" dirty="0">
                <a:latin typeface="Trebuchet MS"/>
              </a:rPr>
              <a:t>кустарников и </a:t>
            </a:r>
            <a:r>
              <a:rPr lang="ru-RU" sz="1000" dirty="0" err="1" smtClean="0">
                <a:latin typeface="Trebuchet MS"/>
              </a:rPr>
              <a:t>окос</a:t>
            </a:r>
            <a:r>
              <a:rPr lang="ru-RU" sz="1000" dirty="0" smtClean="0">
                <a:latin typeface="Trebuchet MS"/>
              </a:rPr>
              <a:t> </a:t>
            </a:r>
            <a:r>
              <a:rPr lang="ru-RU" sz="1000" dirty="0">
                <a:latin typeface="Trebuchet MS"/>
              </a:rPr>
              <a:t>травы. </a:t>
            </a:r>
            <a:r>
              <a:rPr lang="ru-RU" sz="1000" dirty="0" smtClean="0">
                <a:latin typeface="Trebuchet MS"/>
              </a:rPr>
              <a:t>В </a:t>
            </a:r>
            <a:r>
              <a:rPr lang="ru-RU" sz="1000" dirty="0">
                <a:latin typeface="Trebuchet MS"/>
              </a:rPr>
              <a:t>нормативное состояние приводились контейнерные площадки, осуществлялся контроль за графиком по вывозу мусора, организовывались субботники. </a:t>
            </a:r>
            <a:r>
              <a:rPr lang="ru-RU" sz="1000" dirty="0" smtClean="0">
                <a:latin typeface="Trebuchet MS"/>
              </a:rPr>
              <a:t> </a:t>
            </a:r>
            <a:endParaRPr lang="ru-RU" sz="1000" dirty="0">
              <a:latin typeface="Trebuchet MS"/>
            </a:endParaRPr>
          </a:p>
          <a:p>
            <a:pPr algn="just"/>
            <a:r>
              <a:rPr lang="ru-RU" sz="1000" dirty="0" smtClean="0">
                <a:latin typeface="Trebuchet MS"/>
              </a:rPr>
              <a:t>    При моей поддержке </a:t>
            </a:r>
            <a:r>
              <a:rPr lang="ru-RU" sz="1000" dirty="0">
                <a:latin typeface="Trebuchet MS"/>
              </a:rPr>
              <a:t>были организованы поздравления жителей округа с государственными праздниками, поздравления ветеранов с Днем Победы, Днем пожилого человека, Новогодними праздниками, юбилеями. </a:t>
            </a:r>
          </a:p>
          <a:p>
            <a:pPr algn="just"/>
            <a:r>
              <a:rPr lang="ru-RU" sz="1000" dirty="0" smtClean="0">
                <a:latin typeface="Trebuchet MS"/>
              </a:rPr>
              <a:t>   Уже стало традицией в конце мая проводить праздник «День соседей» во </a:t>
            </a:r>
            <a:r>
              <a:rPr lang="ru-RU" sz="1000" dirty="0">
                <a:latin typeface="Trebuchet MS"/>
              </a:rPr>
              <a:t>дворах домов улиц Димитрова и </a:t>
            </a:r>
            <a:r>
              <a:rPr lang="ru-RU" sz="1000" dirty="0" smtClean="0">
                <a:latin typeface="Trebuchet MS"/>
              </a:rPr>
              <a:t>Окружная. </a:t>
            </a:r>
            <a:r>
              <a:rPr lang="ru-RU" sz="1000" dirty="0">
                <a:latin typeface="Trebuchet MS"/>
              </a:rPr>
              <a:t>Именно здесь благодаря добрососедским отношениям появилась спортивная площадка и благоустроенная территория. </a:t>
            </a:r>
            <a:r>
              <a:rPr lang="ru-RU" sz="1000" dirty="0" smtClean="0">
                <a:latin typeface="Trebuchet MS"/>
              </a:rPr>
              <a:t>Во дворах многоквартирных домов был организован концерт творческого коллектива казачьей песни «Казачья новь» , выставка поделок, развлекательная программа для детей и взрослых с привлечением аниматоров. В празднике приняло участие более 100 человек.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latin typeface="Trebuchet MS"/>
              </a:rPr>
              <a:t>В завершение года для детей нашего района мы пригласили Деда Мороза и Снегурочку, а к некоторым детям Новогодние герои приходили домой. </a:t>
            </a:r>
          </a:p>
          <a:p>
            <a:pPr algn="just"/>
            <a:r>
              <a:rPr lang="ru-RU" sz="1000" dirty="0" smtClean="0">
                <a:latin typeface="Trebuchet MS"/>
              </a:rPr>
              <a:t>  </a:t>
            </a:r>
            <a:endParaRPr lang="ru-RU" sz="1000" dirty="0">
              <a:latin typeface="Trebuchet MS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960"/>
              </a:lnSpc>
              <a:spcAft>
                <a:spcPts val="770"/>
              </a:spcAft>
            </a:pPr>
            <a:endParaRPr lang="ru" sz="800" dirty="0">
              <a:latin typeface="Trebuchet M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342" y="640079"/>
            <a:ext cx="2242358" cy="95845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000" dirty="0" smtClean="0">
                <a:latin typeface="Trebuchet MS"/>
              </a:rPr>
              <a:t>   В этом 2023 году на нашем округе продолжили работы по линейным объектам: капитальному ремонту тепловых сетей, капитальному ремонту дорог и тротуаров, продолжены работы по капитальному ремонту ливневой канализации на улице Димитрова. </a:t>
            </a:r>
          </a:p>
          <a:p>
            <a:pPr algn="just"/>
            <a:r>
              <a:rPr lang="ru-RU" sz="1000" dirty="0" smtClean="0">
                <a:latin typeface="Trebuchet MS"/>
              </a:rPr>
              <a:t>   На основании обращений жителей округа в рамках федеральных и муниципальных программ в 2023 году были выполнены следующие мероприятия:</a:t>
            </a:r>
          </a:p>
          <a:p>
            <a:pPr algn="just"/>
            <a:r>
              <a:rPr lang="ru-RU" sz="1000" dirty="0" smtClean="0">
                <a:latin typeface="Trebuchet MS"/>
              </a:rPr>
              <a:t>перенесен остановка общественного транспорта в районе дома №37 по ул. Димитрова; выполнено устройство искусственной неровности в районе дома №37 по ул. Димитрова; установлен светофорный объект с кнопкой вызова в р-не дома №20 по ул. Димитрова; организована дополнительная полоса по ул. </a:t>
            </a:r>
            <a:r>
              <a:rPr lang="ru-RU" sz="1000" dirty="0" err="1" smtClean="0">
                <a:latin typeface="Trebuchet MS"/>
              </a:rPr>
              <a:t>Сутырина</a:t>
            </a:r>
            <a:r>
              <a:rPr lang="ru-RU" sz="1000" dirty="0" smtClean="0">
                <a:latin typeface="Trebuchet MS"/>
              </a:rPr>
              <a:t> для поворота направо; произведён комплексный ремонт улично-дорожной сети по ул. Димитрова(протяжённость 0,397км, площадь 6469 кв.м, стоимость 55379665р, ул. </a:t>
            </a:r>
            <a:r>
              <a:rPr lang="ru-RU" sz="1000" dirty="0" err="1" smtClean="0">
                <a:latin typeface="Trebuchet MS"/>
              </a:rPr>
              <a:t>Сутырина</a:t>
            </a:r>
            <a:r>
              <a:rPr lang="ru-RU" sz="1000" dirty="0" smtClean="0">
                <a:latin typeface="Trebuchet MS"/>
              </a:rPr>
              <a:t> (протяжённость 0,83 км, площадь 16028 кв.м, стоимость 56306745р); выполнен ямочный ремонт на ул. Окружной и </a:t>
            </a:r>
            <a:r>
              <a:rPr lang="ru-RU" sz="1000" dirty="0" err="1" smtClean="0">
                <a:latin typeface="Trebuchet MS"/>
              </a:rPr>
              <a:t>Сутырина</a:t>
            </a:r>
            <a:r>
              <a:rPr lang="ru-RU" sz="1000" dirty="0" smtClean="0">
                <a:latin typeface="Trebuchet MS"/>
              </a:rPr>
              <a:t> (дублёр).</a:t>
            </a:r>
          </a:p>
          <a:p>
            <a:pPr algn="just"/>
            <a:r>
              <a:rPr lang="ru-RU" sz="1000" dirty="0" smtClean="0">
                <a:latin typeface="Trebuchet MS"/>
              </a:rPr>
              <a:t>   В 2024 году </a:t>
            </a:r>
            <a:r>
              <a:rPr lang="ru-RU" sz="1000" dirty="0" smtClean="0">
                <a:latin typeface="Trebuchet MS"/>
              </a:rPr>
              <a:t>будет </a:t>
            </a:r>
            <a:r>
              <a:rPr lang="ru-RU" sz="1000" dirty="0" smtClean="0">
                <a:latin typeface="Trebuchet MS"/>
              </a:rPr>
              <a:t>продолжен ремонт и содержание улично-дорожной сети.</a:t>
            </a:r>
          </a:p>
          <a:p>
            <a:pPr algn="just"/>
            <a:r>
              <a:rPr lang="ru-RU" sz="1000" dirty="0" smtClean="0">
                <a:latin typeface="Trebuchet MS"/>
              </a:rPr>
              <a:t>   В 2023 году труженикам тыла нашего округа были оказаны меры соц.поддержки на сумму 199819,72р; выполнены работы </a:t>
            </a:r>
            <a:r>
              <a:rPr lang="ru-RU" sz="1000" dirty="0" smtClean="0">
                <a:latin typeface="Trebuchet MS"/>
              </a:rPr>
              <a:t>в муниципальном жилом </a:t>
            </a:r>
            <a:r>
              <a:rPr lang="ru-RU" sz="1000" dirty="0" smtClean="0">
                <a:latin typeface="Trebuchet MS"/>
              </a:rPr>
              <a:t>помещению но сумму 34546,66р; строительство участка уличного освещения по ул. </a:t>
            </a:r>
            <a:r>
              <a:rPr lang="ru-RU" sz="1000" dirty="0" err="1" smtClean="0">
                <a:latin typeface="Trebuchet MS"/>
              </a:rPr>
              <a:t>Сутырина</a:t>
            </a:r>
            <a:r>
              <a:rPr lang="ru-RU" sz="1000" dirty="0" smtClean="0">
                <a:latin typeface="Trebuchet MS"/>
              </a:rPr>
              <a:t> от ул. 2-я Волжская до ул. Центральная (протяжённость 870м, стоимость 4082000р), строительство участка ливневой канализации в р-не дома33 по ул. Димитрова (сумма 579591р);  Всего на наш округ в 2024г привлечено более 120 </a:t>
            </a:r>
            <a:r>
              <a:rPr lang="ru-RU" sz="1000" dirty="0" err="1" smtClean="0">
                <a:latin typeface="Trebuchet MS"/>
              </a:rPr>
              <a:t>млн</a:t>
            </a:r>
            <a:r>
              <a:rPr lang="ru-RU" sz="1000" dirty="0" smtClean="0">
                <a:latin typeface="Trebuchet MS"/>
              </a:rPr>
              <a:t> рублей </a:t>
            </a:r>
          </a:p>
          <a:p>
            <a:pPr algn="just"/>
            <a:r>
              <a:rPr lang="ru-RU" sz="1000" dirty="0" smtClean="0">
                <a:latin typeface="Trebuchet MS"/>
              </a:rPr>
              <a:t>   В 2024 году запланирован капитальный ремонт тепловых сетей по ул. Димитрова, </a:t>
            </a:r>
            <a:r>
              <a:rPr lang="ru-RU" sz="1000" dirty="0" err="1" smtClean="0">
                <a:latin typeface="Trebuchet MS"/>
              </a:rPr>
              <a:t>Сутырина</a:t>
            </a:r>
            <a:r>
              <a:rPr lang="ru-RU" sz="1000" dirty="0" smtClean="0">
                <a:latin typeface="Trebuchet MS"/>
              </a:rPr>
              <a:t>, Центральная, Энергетиков. </a:t>
            </a:r>
          </a:p>
          <a:p>
            <a:pPr algn="just"/>
            <a:r>
              <a:rPr lang="ru-RU" sz="1000" dirty="0" smtClean="0">
                <a:latin typeface="Trebuchet MS"/>
              </a:rPr>
              <a:t>   В 2023 году мною регулярно проводились приемы граждан в общественной приемной Председателя Всероссийской политической партии «ЕДИНАЯ РОССИЯ»(г.Кострома, ул. Симановского, д.12Г), проведен ряд тематических приемов по вопросам ЖКХ, приемы на округе проводились согласно утвержденному графику.</a:t>
            </a:r>
          </a:p>
          <a:p>
            <a:pPr algn="just"/>
            <a:r>
              <a:rPr lang="ru-RU" sz="1000" dirty="0" smtClean="0">
                <a:latin typeface="Trebuchet MS"/>
              </a:rPr>
              <a:t> </a:t>
            </a:r>
          </a:p>
          <a:p>
            <a:pPr algn="just"/>
            <a:endParaRPr lang="ru-RU" sz="1000" dirty="0">
              <a:latin typeface="Trebuchet MS"/>
            </a:endParaRPr>
          </a:p>
          <a:p>
            <a:pPr algn="just"/>
            <a:endParaRPr lang="ru-RU" sz="900" dirty="0">
              <a:latin typeface="Trebuchet MS"/>
            </a:endParaRPr>
          </a:p>
          <a:p>
            <a:pPr algn="just"/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>
              <a:lnSpc>
                <a:spcPts val="960"/>
              </a:lnSpc>
            </a:pP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>
              <a:lnSpc>
                <a:spcPts val="960"/>
              </a:lnSpc>
            </a:pPr>
            <a:endParaRPr lang="ru" sz="800" dirty="0" smtClean="0"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3822" y="582167"/>
            <a:ext cx="24424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rebuchet MS"/>
              </a:rPr>
              <a:t>Отдельно оказывалась помощь семьям участников специальной военной операции. Решались вопросы ЖКХ, бытовые, финансовые. Ни одна семья не  осталась забытой.</a:t>
            </a:r>
            <a:endParaRPr lang="ru-RU" sz="1000" dirty="0">
              <a:latin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87441" y="1970442"/>
            <a:ext cx="1908673" cy="1074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9604" y="1972916"/>
            <a:ext cx="1919995" cy="10809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256" y="3640359"/>
            <a:ext cx="2193735" cy="1305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970" y="8197424"/>
            <a:ext cx="2228079" cy="18736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165" y="5123904"/>
            <a:ext cx="2193737" cy="28262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272" y="201168"/>
            <a:ext cx="1530096" cy="19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70"/>
              </a:lnSpc>
              <a:spcAft>
                <a:spcPts val="350"/>
              </a:spcAft>
            </a:pPr>
            <a:r>
              <a:rPr lang="ru" sz="1700" b="1" dirty="0">
                <a:solidFill>
                  <a:srgbClr val="0070C0"/>
                </a:solidFill>
                <a:latin typeface="Trebuchet MS"/>
              </a:rPr>
              <a:t>НАШИ ПЛАНЫ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651" y="471235"/>
            <a:ext cx="2414957" cy="38668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050" dirty="0" smtClean="0">
                <a:latin typeface="Trebuchet MS"/>
              </a:rPr>
              <a:t>Работа по  благоустройству </a:t>
            </a:r>
            <a:r>
              <a:rPr lang="ru" sz="1050" dirty="0">
                <a:latin typeface="Trebuchet MS"/>
              </a:rPr>
              <a:t>округа будет </a:t>
            </a:r>
            <a:r>
              <a:rPr lang="ru" sz="1050" dirty="0" smtClean="0">
                <a:latin typeface="Trebuchet MS"/>
              </a:rPr>
              <a:t>продолжена. В </a:t>
            </a:r>
            <a:r>
              <a:rPr lang="ru" sz="1050" dirty="0">
                <a:latin typeface="Trebuchet MS"/>
              </a:rPr>
              <a:t>рамках муниципальной программы «Формирование </a:t>
            </a:r>
            <a:r>
              <a:rPr lang="ru" sz="1050" dirty="0" smtClean="0">
                <a:latin typeface="Trebuchet MS"/>
              </a:rPr>
              <a:t>комфортной городской среды» </a:t>
            </a:r>
            <a:r>
              <a:rPr lang="ru" sz="1050" dirty="0">
                <a:latin typeface="Trebuchet MS"/>
              </a:rPr>
              <a:t>планируется благоустроить </a:t>
            </a:r>
            <a:r>
              <a:rPr lang="ru" sz="1050" dirty="0" smtClean="0">
                <a:latin typeface="Trebuchet MS"/>
              </a:rPr>
              <a:t>дворы домов </a:t>
            </a:r>
            <a:r>
              <a:rPr lang="ru" sz="1050" dirty="0">
                <a:latin typeface="Trebuchet MS"/>
              </a:rPr>
              <a:t>по адресам: 8-й Окружной, </a:t>
            </a:r>
            <a:r>
              <a:rPr lang="ru" sz="1050" dirty="0" smtClean="0">
                <a:latin typeface="Trebuchet MS"/>
              </a:rPr>
              <a:t>д.8(2024г), </a:t>
            </a:r>
            <a:r>
              <a:rPr lang="ru" sz="1050" dirty="0">
                <a:latin typeface="Trebuchet MS"/>
              </a:rPr>
              <a:t>ул. Димитрова </a:t>
            </a:r>
            <a:r>
              <a:rPr lang="ru" sz="1050" dirty="0" smtClean="0">
                <a:latin typeface="Trebuchet MS"/>
              </a:rPr>
              <a:t>д.28,ул</a:t>
            </a:r>
            <a:r>
              <a:rPr lang="ru" sz="1050" dirty="0">
                <a:latin typeface="Trebuchet MS"/>
              </a:rPr>
              <a:t>. Димитрова </a:t>
            </a:r>
            <a:r>
              <a:rPr lang="ru" sz="1050" dirty="0" smtClean="0">
                <a:latin typeface="Trebuchet MS"/>
              </a:rPr>
              <a:t>30.</a:t>
            </a:r>
            <a:endParaRPr lang="ru" sz="1050" dirty="0">
              <a:latin typeface="Trebuchet MS"/>
            </a:endParaRPr>
          </a:p>
          <a:p>
            <a:r>
              <a:rPr lang="ru" sz="1050" dirty="0">
                <a:latin typeface="Trebuchet MS"/>
              </a:rPr>
              <a:t>Кроме этого, во «2 волну» программы благоустройства войдут еще 7 дворов:</a:t>
            </a:r>
          </a:p>
          <a:p>
            <a:r>
              <a:rPr lang="ru" sz="1050" dirty="0" smtClean="0">
                <a:latin typeface="Trebuchet MS"/>
              </a:rPr>
              <a:t>- </a:t>
            </a:r>
            <a:r>
              <a:rPr lang="ru" sz="1050" dirty="0">
                <a:latin typeface="Trebuchet MS"/>
              </a:rPr>
              <a:t>ул. Сутырина, д.20;</a:t>
            </a:r>
          </a:p>
          <a:p>
            <a:r>
              <a:rPr lang="ru" sz="1050" dirty="0">
                <a:latin typeface="Trebuchet MS"/>
              </a:rPr>
              <a:t>- ул. Окружная, д.51;</a:t>
            </a:r>
          </a:p>
          <a:p>
            <a:r>
              <a:rPr lang="ru-RU" sz="1050" dirty="0">
                <a:latin typeface="Trebuchet MS"/>
              </a:rPr>
              <a:t>- у</a:t>
            </a:r>
            <a:r>
              <a:rPr lang="ru" sz="1050" dirty="0">
                <a:latin typeface="Trebuchet MS"/>
              </a:rPr>
              <a:t>л. Димитрова, д.31;</a:t>
            </a:r>
          </a:p>
          <a:p>
            <a:pPr>
              <a:buFontTx/>
              <a:buChar char="-"/>
            </a:pPr>
            <a:r>
              <a:rPr lang="ru" sz="1050" dirty="0">
                <a:latin typeface="Trebuchet MS"/>
              </a:rPr>
              <a:t>8-й Окружной проезд, д.15;</a:t>
            </a:r>
          </a:p>
          <a:p>
            <a:pPr>
              <a:buFontTx/>
              <a:buChar char="-"/>
            </a:pPr>
            <a:r>
              <a:rPr lang="ru-RU" sz="1050" dirty="0">
                <a:latin typeface="Trebuchet MS"/>
              </a:rPr>
              <a:t>у</a:t>
            </a:r>
            <a:r>
              <a:rPr lang="ru" sz="1050" dirty="0">
                <a:latin typeface="Trebuchet MS"/>
              </a:rPr>
              <a:t>л. Сутырина, д.24А;</a:t>
            </a:r>
          </a:p>
          <a:p>
            <a:pPr>
              <a:buFontTx/>
              <a:buChar char="-"/>
            </a:pPr>
            <a:r>
              <a:rPr lang="ru-RU" sz="1050" dirty="0">
                <a:latin typeface="Trebuchet MS"/>
              </a:rPr>
              <a:t>у</a:t>
            </a:r>
            <a:r>
              <a:rPr lang="ru" sz="1050" dirty="0">
                <a:latin typeface="Trebuchet MS"/>
              </a:rPr>
              <a:t>л. Димитрова д.33/7;</a:t>
            </a:r>
          </a:p>
          <a:p>
            <a:pPr>
              <a:buFontTx/>
              <a:buChar char="-"/>
            </a:pPr>
            <a:r>
              <a:rPr lang="ru-RU" sz="1050" dirty="0">
                <a:latin typeface="Trebuchet MS"/>
              </a:rPr>
              <a:t>у</a:t>
            </a:r>
            <a:r>
              <a:rPr lang="ru" sz="1050" dirty="0">
                <a:latin typeface="Trebuchet MS"/>
              </a:rPr>
              <a:t>л. Димитрова д.29</a:t>
            </a:r>
            <a:r>
              <a:rPr lang="ru" sz="1050" dirty="0" smtClean="0">
                <a:latin typeface="Trebuchet MS"/>
              </a:rPr>
              <a:t>.</a:t>
            </a:r>
          </a:p>
          <a:p>
            <a:r>
              <a:rPr lang="ru" sz="1050" dirty="0" smtClean="0">
                <a:latin typeface="Trebuchet MS"/>
              </a:rPr>
              <a:t>Мною будет продолжена работа с людьми, с советами МКД, будут проводится индивидуальные встречи с жителями округа и совместно с Вами будем решать задачи по созданию комфортной среды проживания.</a:t>
            </a:r>
            <a:endParaRPr lang="ru" sz="1050" dirty="0">
              <a:latin typeface="Trebuchet MS"/>
            </a:endParaRPr>
          </a:p>
          <a:p>
            <a:pPr indent="0">
              <a:lnSpc>
                <a:spcPts val="1440"/>
              </a:lnSpc>
              <a:spcBef>
                <a:spcPts val="350"/>
              </a:spcBef>
              <a:spcAft>
                <a:spcPts val="350"/>
              </a:spcAft>
            </a:pPr>
            <a:endParaRPr lang="ru" sz="1100" dirty="0">
              <a:latin typeface="Trebuchet MS"/>
            </a:endParaRPr>
          </a:p>
          <a:p>
            <a:pPr indent="0">
              <a:lnSpc>
                <a:spcPts val="1280"/>
              </a:lnSpc>
              <a:spcAft>
                <a:spcPts val="350"/>
              </a:spcAft>
            </a:pPr>
            <a:r>
              <a:rPr lang="ru" sz="1100" dirty="0">
                <a:latin typeface="Trebuchet M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5780" y="3076591"/>
            <a:ext cx="4365976" cy="10773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70"/>
              </a:lnSpc>
            </a:pPr>
            <a:r>
              <a:rPr lang="ru" sz="1700" b="1" dirty="0" smtClean="0">
                <a:solidFill>
                  <a:srgbClr val="0070C0"/>
                </a:solidFill>
                <a:latin typeface="Trebuchet MS"/>
              </a:rPr>
              <a:t>РАБОТА В ДУМЕ ГОРОДА КОСТРОМЫ</a:t>
            </a: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rebuchet MS"/>
              </a:rPr>
              <a:t>Приоритетными направлениями в деятельности депутата Думы города Костромы остается совершенствование муниципального законодательства в целях сохранения социальной стабильности и экономического развития города, поднятия качества жизни населения, реагирование на обращения и </a:t>
            </a:r>
            <a:r>
              <a:rPr lang="ru-RU" sz="1050" dirty="0" smtClean="0">
                <a:solidFill>
                  <a:prstClr val="black"/>
                </a:solidFill>
                <a:latin typeface="Trebuchet MS"/>
              </a:rPr>
              <a:t>просьбы </a:t>
            </a:r>
            <a:r>
              <a:rPr lang="ru-RU" sz="1050" dirty="0">
                <a:solidFill>
                  <a:prstClr val="black"/>
                </a:solidFill>
                <a:latin typeface="Trebuchet MS"/>
              </a:rPr>
              <a:t>граждан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6449" y="4168229"/>
            <a:ext cx="2117936" cy="10854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rebuchet MS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2023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году я принял участие в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11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заседаниях Думы города Костромы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,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51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заседаниях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постоянных и временных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депутатских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комиссий. Активное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участие принимал в выездных заседаниях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комиссий.</a:t>
            </a:r>
          </a:p>
          <a:p>
            <a:pPr algn="just">
              <a:spcAft>
                <a:spcPts val="0"/>
              </a:spcAft>
            </a:pPr>
            <a:endParaRPr lang="ru-RU" sz="9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448" y="5264728"/>
            <a:ext cx="2101311" cy="2800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На выездных заседаниях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рассматривались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вопросы строительства и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ремонта тепловых сетей, ливневой канализации.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Обсуждались вопросы по разработке маршрутов общественного транспорта.</a:t>
            </a:r>
          </a:p>
          <a:p>
            <a:pPr lvl="0" algn="just"/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   Особое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внимание продолжаю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уделять по прохождению отопительного сезона, по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очистке дорог и придомовых территорий от снега в зимний период, вывозу твердых бытовых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отходов.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Мною продолжена работа по развитию федерального партийного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проекта «Школа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грамотного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потребителя» (ШГП). 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  <a:p>
            <a:pPr lvl="0" algn="just"/>
            <a:endParaRPr lang="ru-RU" sz="900" dirty="0">
              <a:solidFill>
                <a:prstClr val="black"/>
              </a:solidFill>
              <a:latin typeface="Trebuchet MS"/>
            </a:endParaRPr>
          </a:p>
          <a:p>
            <a:pPr lvl="0" algn="just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5207" y="4121063"/>
            <a:ext cx="22508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2023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году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в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рамках проекта проведено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21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обучающих семинаров, которые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посетило более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300 человек.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Совместно с коллегами мы открыли проект «Школа ЖКХ».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Темами проведения семинаров стали актуальные и волнующие жителей МКД вопросы:</a:t>
            </a:r>
          </a:p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- реализации капитального ремонта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МКД;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 - безопасная эксплуатация газового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оборудования;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-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обучающие семинары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для председателей советов МКД и старших по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домам;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  <a:p>
            <a:pPr lvl="0" algn="just"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  подготовка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к отопительному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периоду;</a:t>
            </a:r>
          </a:p>
          <a:p>
            <a:pPr lvl="0" algn="just"/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По просьбам жителей города мы продолжим в 2024 году проводить подобные мероприятия.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5206" y="7435781"/>
            <a:ext cx="22226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solidFill>
                  <a:prstClr val="black"/>
                </a:solidFill>
                <a:latin typeface="Trebuchet MS"/>
              </a:rPr>
              <a:t>Проект призван повысить уровень знаний собственников и нанимателей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жилья в сфере ЖКХ. Школа ЖКХ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 рассчитана на широкую аудиторию жителей, массовое жилищное просвещение,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потребителей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, желающих научиться быть грамотным заказчиком жилищных и коммунальных услуг, говорить с 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управляющими и </a:t>
            </a:r>
            <a:r>
              <a:rPr lang="ru-RU" sz="1000" dirty="0" err="1" smtClean="0">
                <a:solidFill>
                  <a:prstClr val="black"/>
                </a:solidFill>
                <a:latin typeface="Trebuchet MS"/>
              </a:rPr>
              <a:t>ресурсо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 снабжающими организациями </a:t>
            </a:r>
            <a:r>
              <a:rPr lang="ru-RU" sz="1000" dirty="0">
                <a:solidFill>
                  <a:prstClr val="black"/>
                </a:solidFill>
                <a:latin typeface="Trebuchet MS"/>
              </a:rPr>
              <a:t>на одном языке</a:t>
            </a:r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.</a:t>
            </a:r>
          </a:p>
          <a:p>
            <a:pPr lvl="0" algn="just"/>
            <a:r>
              <a:rPr lang="ru-RU" sz="1000" dirty="0" smtClean="0">
                <a:solidFill>
                  <a:prstClr val="black"/>
                </a:solidFill>
                <a:latin typeface="Trebuchet MS"/>
              </a:rPr>
              <a:t>Приглашаю всех председателей Советов МКД пройти обучение в Школе ЖКХ!</a:t>
            </a:r>
            <a:endParaRPr lang="ru-RU" sz="10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15" y="4410031"/>
            <a:ext cx="2471227" cy="1853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448" y="207861"/>
            <a:ext cx="3919952" cy="28003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81" y="8348827"/>
            <a:ext cx="2443093" cy="16969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53" y="6423460"/>
            <a:ext cx="2443093" cy="18323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969" y="8377913"/>
            <a:ext cx="2238895" cy="16678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932" y="2897705"/>
            <a:ext cx="3281361" cy="11021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endParaRPr lang="ru" sz="1200" dirty="0"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52" y="394259"/>
            <a:ext cx="3377054" cy="10183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970"/>
              </a:lnSpc>
            </a:pPr>
            <a:r>
              <a:rPr lang="ru" sz="1700" b="1" dirty="0" smtClean="0">
                <a:solidFill>
                  <a:srgbClr val="0070C0"/>
                </a:solidFill>
                <a:latin typeface="Trebuchet MS"/>
              </a:rPr>
              <a:t>ОБЩЕСТВЕННАЯ ПРИЕМНАЯ ДЕПУТАТА </a:t>
            </a:r>
          </a:p>
          <a:p>
            <a:pPr>
              <a:lnSpc>
                <a:spcPts val="1970"/>
              </a:lnSpc>
            </a:pPr>
            <a:r>
              <a:rPr lang="ru" sz="1700" b="1" dirty="0" smtClean="0">
                <a:solidFill>
                  <a:srgbClr val="0070C0"/>
                </a:solidFill>
                <a:latin typeface="Trebuchet MS"/>
              </a:rPr>
              <a:t>АНДРЕЯ ОЛЕГОВИЧА КОНОВАЛОВА</a:t>
            </a:r>
            <a:endParaRPr lang="ru" sz="170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419" y="1425876"/>
            <a:ext cx="3377054" cy="19683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-RU" sz="1200" dirty="0" smtClean="0">
                <a:latin typeface="Trebuchet MS"/>
              </a:rPr>
              <a:t>В</a:t>
            </a:r>
            <a:r>
              <a:rPr lang="ru" sz="1200" dirty="0" smtClean="0">
                <a:latin typeface="Trebuchet MS"/>
              </a:rPr>
              <a:t>ыражаю </a:t>
            </a:r>
            <a:r>
              <a:rPr lang="ru" sz="1200" smtClean="0">
                <a:latin typeface="Trebuchet MS"/>
              </a:rPr>
              <a:t>особую благодарность, </a:t>
            </a:r>
            <a:r>
              <a:rPr lang="ru" sz="1200" dirty="0" smtClean="0">
                <a:latin typeface="Trebuchet MS"/>
              </a:rPr>
              <a:t>Председателям Советов МКД, Совету </a:t>
            </a:r>
            <a:r>
              <a:rPr lang="ru" sz="1200" smtClean="0">
                <a:latin typeface="Trebuchet MS"/>
              </a:rPr>
              <a:t>ветеранской организации и другим активным жителям </a:t>
            </a:r>
            <a:r>
              <a:rPr lang="ru" sz="1200" dirty="0" smtClean="0">
                <a:latin typeface="Trebuchet MS"/>
              </a:rPr>
              <a:t>за активную жизненную позицию, за активное участие в жизни округа. Благодаря совместным усилиям у нас получается делать наш округ чище, уютнее, безопаснее. Всегда рад видеть Вас и рад конструктивным предложениям. Жду Ваших предложений и обращений по телефону, либо при личной встрече.</a:t>
            </a:r>
            <a:endParaRPr lang="ru" sz="1200" dirty="0"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520" y="9165336"/>
            <a:ext cx="1990344" cy="1069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56"/>
              </a:lnSpc>
            </a:pPr>
            <a:endParaRPr lang="ru" sz="2100" i="1" dirty="0">
              <a:solidFill>
                <a:srgbClr val="04A060"/>
              </a:solidFill>
              <a:latin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932" y="3263899"/>
            <a:ext cx="3377054" cy="113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/>
            <a:r>
              <a:rPr lang="ru" sz="1200" b="1" dirty="0">
                <a:latin typeface="Trebuchet MS"/>
              </a:rPr>
              <a:t>Часы работы общественной приёмной: </a:t>
            </a:r>
          </a:p>
          <a:p>
            <a:pPr indent="0" algn="just"/>
            <a:r>
              <a:rPr lang="ru-RU" sz="1200" dirty="0">
                <a:latin typeface="Trebuchet MS"/>
              </a:rPr>
              <a:t>первый вторник месяца с 16.00 до 18.00; </a:t>
            </a:r>
          </a:p>
          <a:p>
            <a:pPr indent="0" algn="just"/>
            <a:r>
              <a:rPr lang="ru-RU" sz="1200" dirty="0">
                <a:latin typeface="Trebuchet MS"/>
              </a:rPr>
              <a:t>(предварительная запись по телефону: 8-910-660-94-94) </a:t>
            </a:r>
          </a:p>
          <a:p>
            <a:pPr indent="0"/>
            <a:r>
              <a:rPr lang="ru-RU" sz="1200" dirty="0">
                <a:latin typeface="Trebuchet MS"/>
              </a:rPr>
              <a:t>г. Кострома, ул. Советская, д. </a:t>
            </a:r>
            <a:r>
              <a:rPr lang="ru-RU" sz="1200" dirty="0" smtClean="0">
                <a:latin typeface="Trebuchet M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31570" y="394260"/>
            <a:ext cx="3245529" cy="40061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" sz="1200" b="1" dirty="0">
                <a:solidFill>
                  <a:schemeClr val="accent1"/>
                </a:solidFill>
                <a:latin typeface="Trebuchet MS"/>
              </a:rPr>
              <a:t>22</a:t>
            </a:r>
            <a:r>
              <a:rPr lang="en-US" sz="1200" b="1" dirty="0">
                <a:solidFill>
                  <a:schemeClr val="accent1"/>
                </a:solidFill>
                <a:latin typeface="Trebuchet MS"/>
              </a:rPr>
              <a:t> </a:t>
            </a:r>
            <a:r>
              <a:rPr lang="ru" sz="1200" b="1" dirty="0">
                <a:solidFill>
                  <a:schemeClr val="accent1"/>
                </a:solidFill>
                <a:latin typeface="Trebuchet MS"/>
              </a:rPr>
              <a:t>Городской </a:t>
            </a:r>
            <a:r>
              <a:rPr lang="ru-RU" sz="1200" b="1" dirty="0">
                <a:solidFill>
                  <a:schemeClr val="accent1"/>
                </a:solidFill>
                <a:latin typeface="Trebuchet MS"/>
              </a:rPr>
              <a:t>избирательный </a:t>
            </a:r>
            <a:r>
              <a:rPr lang="ru" sz="1200" b="1" dirty="0">
                <a:solidFill>
                  <a:schemeClr val="accent1"/>
                </a:solidFill>
                <a:latin typeface="Trebuchet MS"/>
              </a:rPr>
              <a:t>Округ г. Костромы включает в себя дома: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2-я Волжская,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15;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Димитрова, дома №№18-32 по чётной стороне и №№25-41 по нечётной;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Индустриальная, 11а и 14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Окружная, дома №№47-57 по нечётной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стороне;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Профсоюзная, дома №№13-15а по нечётной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стороне;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 err="1">
                <a:solidFill>
                  <a:schemeClr val="tx1"/>
                </a:solidFill>
                <a:latin typeface="Trebuchet MS"/>
              </a:rPr>
              <a:t>Сутырина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, дома №№10-26а по чётной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стороне;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Центральная, 42, 48, 48а, 50 по чётной стороне и №№51-91 по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нечётной;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улица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Энергетиков,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3;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1-6 </a:t>
            </a:r>
            <a:r>
              <a:rPr lang="ru-RU" sz="1200" dirty="0" err="1">
                <a:solidFill>
                  <a:schemeClr val="tx1"/>
                </a:solidFill>
                <a:latin typeface="Trebuchet MS"/>
              </a:rPr>
              <a:t>Давыдовские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 проезды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полностью;</a:t>
            </a:r>
            <a:endParaRPr lang="ru-RU" sz="1200" dirty="0">
              <a:solidFill>
                <a:schemeClr val="tx1"/>
              </a:solidFill>
              <a:latin typeface="Trebuchet MS"/>
            </a:endParaRP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7-ой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Окружной проезд </a:t>
            </a: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полностью;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rebuchet MS"/>
              </a:rPr>
              <a:t>8-ой </a:t>
            </a:r>
            <a:r>
              <a:rPr lang="ru-RU" sz="1200" dirty="0">
                <a:solidFill>
                  <a:schemeClr val="tx1"/>
                </a:solidFill>
                <a:latin typeface="Trebuchet MS"/>
              </a:rPr>
              <a:t>Окружной проезд полностью, кроме домов №1 и №3.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82" y="4766582"/>
            <a:ext cx="6753247" cy="53265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1460</Words>
  <Application>Microsoft Office PowerPoint</Application>
  <PresentationFormat>Произвольный</PresentationFormat>
  <Paragraphs>78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Колчанова Татьяна Васильевна</dc:creator>
  <cp:lastModifiedBy>Admin</cp:lastModifiedBy>
  <cp:revision>153</cp:revision>
  <dcterms:modified xsi:type="dcterms:W3CDTF">2024-02-02T06:48:40Z</dcterms:modified>
</cp:coreProperties>
</file>